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3"/>
    <p:sldId id="266" r:id="rId4"/>
    <p:sldId id="317" r:id="rId5"/>
    <p:sldId id="320" r:id="rId6"/>
    <p:sldId id="318" r:id="rId7"/>
    <p:sldId id="321" r:id="rId8"/>
    <p:sldId id="319" r:id="rId9"/>
    <p:sldId id="322" r:id="rId10"/>
    <p:sldId id="323" r:id="rId11"/>
    <p:sldId id="324" r:id="rId12"/>
    <p:sldId id="332" r:id="rId14"/>
    <p:sldId id="333" r:id="rId15"/>
    <p:sldId id="334" r:id="rId16"/>
    <p:sldId id="335" r:id="rId17"/>
    <p:sldId id="325" r:id="rId18"/>
    <p:sldId id="326" r:id="rId19"/>
    <p:sldId id="306" r:id="rId20"/>
    <p:sldId id="298" r:id="rId21"/>
    <p:sldId id="268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F5"/>
    <a:srgbClr val="0D44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86052" autoAdjust="0"/>
  </p:normalViewPr>
  <p:slideViewPr>
    <p:cSldViewPr snapToGrid="0">
      <p:cViewPr varScale="1">
        <p:scale>
          <a:sx n="74" d="100"/>
          <a:sy n="74" d="100"/>
        </p:scale>
        <p:origin x="4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3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6A335-5269-4B85-95DB-91C53040B85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90F55-E33F-4F55-B56D-790968137D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首先，去掉了最后的全连接层。做语义分割使用全卷积网络是大势所趋</a:t>
            </a:r>
            <a:endParaRPr lang="zh-CN" altLang="en-US"/>
          </a:p>
          <a:p>
            <a:r>
              <a:rPr lang="zh-CN" altLang="en-US"/>
              <a:t>去掉了最后两个池化层，传统（早期）DCNN，主要用来解决图片的分类问题。卷积本身就具有平移不变性，而pooling可以进一步增强网络的这一特性，语义分割是一个end-to-end的问题，需要对每个像素进行精确的分类，对像素的位置很敏感，pooling是一个不断丢失位置信息的过程。去了两个pooling，感受野又不够了怎么办？没关系，大神想了个办法，把atrous convolution借来用一下，这也是对VGG16的最后一个修改。atrous convolution人称空洞卷积（好像多称为dilation convolution，不过这是DeepLab的总结，那就得按DeepLab的来啊），相比于传统卷积，可以在不增加计算量的情况下扩大感受野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可能是觉得VGG16表达能力有限，于是大神换用了更复杂，表达能力更强的ResNet-101，同样对ResNet动了刀，刀法和V1相同。V2的贡献在于更加灵活的使用了atrous convolution，提出了空洞空间金字塔池化ASPP。还是先给图。</a:t>
            </a:r>
            <a:endParaRPr lang="zh-CN" altLang="en-US"/>
          </a:p>
          <a:p>
            <a:r>
              <a:rPr lang="zh-CN" altLang="en-US"/>
              <a:t>空洞空间金字塔池化ASPP，看图就能轻易理解ASPP作用，说白了就是利用空洞卷积的优势，从不同的尺度上提取特征。这么做的原因也很简单，因为相同的事物在同一张图或不同图像中存在尺度上的差异。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舍弃了CRF，因为分类结果精度已经提高到不需要CRF了（也可能是CRF不起作用了，谁知道呢）。</a:t>
            </a:r>
            <a:endParaRPr lang="zh-CN" altLang="en-US"/>
          </a:p>
          <a:p>
            <a:r>
              <a:rPr lang="zh-CN" altLang="en-US"/>
              <a:t>对于ASPP，大神在V3中做了两点改进。一是在空洞卷积之后使用batch normalization，大神说BN对训练很有帮助。理由嘛，没有。第二点是增加了1*1卷积分支和image pooling分支。增加这两个分支是为了解决使用空洞卷积带来的问题，随着rate的增大，一次空洞卷积覆盖到的有效像素（特征层本身的像素，相应的补零像素为非有效像素）会逐渐减小到1（这里没有图全靠脑补）。这就与我们的初衷（获取更大范围的特征）相背离了。所以为了解决这个问题，一是使用1*1的卷积，也就是当rate增大以后3*3卷积的退化形式，替代3*3卷积，减少参数个数；另一点就是增加image pooling，可以叫做全局池化，来补充全局特征。具体做法是对每一个通道的像素取平均，之后再上采样到原来的分辨率。</a:t>
            </a:r>
            <a:endParaRPr lang="zh-CN" altLang="en-US"/>
          </a:p>
          <a:p>
            <a:r>
              <a:rPr lang="zh-CN" altLang="en-US"/>
              <a:t>简单说说另一种思路Going deeper with atrous convolution。为什么要加深网络呢，我理解的是为了获取更大的感受野。提到感受野自然离不开空洞卷积。还是看图说话，很显然pooling用多了特征层都快小的看不见了，所以大神给出了使用空洞卷积不断加深网络的一种思路。</a:t>
            </a:r>
            <a:endParaRPr lang="zh-CN" altLang="en-US"/>
          </a:p>
          <a:p>
            <a:r>
              <a:rPr lang="zh-CN" altLang="en-US"/>
              <a:t>DeepLab V3+再次修改了主网络，将ResNet-101升级到了Xception。在原始的Xception的基础上，大神进行了三点修改：1）使用更深的网络；2）将所有的卷积层和池化层用深度分离卷积Depthwise separable convolution进行替代，也就是下图中的Sep Conv；3）在每一次3*3 depthwise convolution之后使用BN和ReLU。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因为V3+使用深度分离卷积替代了pooling，那么为了缩小特征层尺寸，有几个block的最后一层的stride就必须为2，也就是下图中标红的层。具体有几个取决于输出output stride（下采样的大小）的设置。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DFB88-C66D-4D4F-992A-21D8B5C2FC8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93944-DC62-4081-86B4-76E5FCA2F9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3974" y="1715653"/>
            <a:ext cx="10580345" cy="1089529"/>
          </a:xfrm>
        </p:spPr>
        <p:txBody>
          <a:bodyPr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2D Semantic Segmentation in </a:t>
            </a:r>
            <a:b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SUSTech Scenes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996950" y="3316092"/>
            <a:ext cx="10198100" cy="1482329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b="1" dirty="0" err="1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CS405</a:t>
            </a:r>
            <a:r>
              <a:rPr lang="en-US" altLang="zh-CN" sz="32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 Project</a:t>
            </a:r>
            <a:endParaRPr lang="en-US" altLang="zh-CN" sz="32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Jan 13, 2024</a:t>
            </a:r>
            <a:endParaRPr lang="en-US" sz="32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98005" y="5423631"/>
            <a:ext cx="1794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Haoyu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 Wang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，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r>
              <a:rPr lang="en-US" altLang="zh-CN" dirty="0" err="1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Zhangjie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 Chen,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r>
              <a:rPr lang="en-US" altLang="zh-CN" dirty="0" err="1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Xudong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 Zhang,</a:t>
            </a:r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Yuxuan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Li</a:t>
            </a:r>
            <a:endParaRPr lang="zh-CN" dirty="0"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66888" y="2946400"/>
            <a:ext cx="8658225" cy="133985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DeepL</a:t>
            </a:r>
            <a:r>
              <a:rPr lang="en-US" altLang="zh-CN"/>
              <a:t>ab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D</a:t>
            </a:r>
            <a:r>
              <a:rPr lang="en-US" altLang="zh-CN"/>
              <a:t>eepLab v1: VGG16</a:t>
            </a:r>
            <a:endParaRPr lang="en-US" altLang="zh-CN"/>
          </a:p>
          <a:p>
            <a:r>
              <a:rPr lang="en-US" altLang="zh-CN"/>
              <a:t>Remove the pooling layer</a:t>
            </a:r>
            <a:endParaRPr lang="en-US" altLang="zh-CN"/>
          </a:p>
          <a:p>
            <a:r>
              <a:rPr lang="en-US" altLang="zh-CN"/>
              <a:t>Atrous convolution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42735" y="3429000"/>
            <a:ext cx="4711065" cy="27482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DeepL</a:t>
            </a:r>
            <a:r>
              <a:rPr lang="en-US" altLang="zh-CN"/>
              <a:t>ab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D</a:t>
            </a:r>
            <a:r>
              <a:rPr lang="en-US" altLang="zh-CN"/>
              <a:t>eepLab v2: ResNet-101</a:t>
            </a:r>
            <a:endParaRPr lang="en-US" altLang="zh-CN"/>
          </a:p>
          <a:p>
            <a:r>
              <a:rPr lang="en-US" altLang="zh-CN"/>
              <a:t>ASPP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pic>
        <p:nvPicPr>
          <p:cNvPr id="101" name="图片 100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96000" y="3678555"/>
            <a:ext cx="5258435" cy="28384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DeepL</a:t>
            </a:r>
            <a:r>
              <a:rPr lang="en-US" altLang="zh-CN"/>
              <a:t>ab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D</a:t>
            </a:r>
            <a:r>
              <a:rPr lang="en-US" altLang="zh-CN"/>
              <a:t>eepLab v3: ResNet-101</a:t>
            </a:r>
            <a:endParaRPr lang="en-US" altLang="zh-CN"/>
          </a:p>
          <a:p>
            <a:r>
              <a:rPr lang="en-US" altLang="zh-CN">
                <a:sym typeface="+mn-ea"/>
              </a:rPr>
              <a:t>Remove CRF</a:t>
            </a:r>
            <a:endParaRPr lang="en-US" altLang="zh-CN"/>
          </a:p>
          <a:p>
            <a:r>
              <a:rPr lang="en-US" altLang="zh-CN"/>
              <a:t>ASPP</a:t>
            </a:r>
            <a:endParaRPr lang="en-US" altLang="zh-CN"/>
          </a:p>
          <a:p>
            <a:r>
              <a:rPr lang="en-US" altLang="zh-CN"/>
              <a:t>Going deeper with atrous convolution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838200" y="4371023"/>
            <a:ext cx="7429500" cy="2047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Deeplab V3+ R</a:t>
            </a:r>
            <a:r>
              <a:rPr lang="en-US" altLang="zh-CN"/>
              <a:t>esult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Epoch: 20</a:t>
            </a:r>
            <a:endParaRPr lang="en-US" altLang="zh-CN"/>
          </a:p>
          <a:p>
            <a:r>
              <a:rPr lang="en-US" altLang="zh-CN"/>
              <a:t>Batch_size: 8</a:t>
            </a:r>
            <a:endParaRPr lang="en-US" altLang="zh-CN"/>
          </a:p>
          <a:p>
            <a:r>
              <a:rPr lang="en-US" altLang="zh-CN"/>
              <a:t>Learning rate: 1x10-3</a:t>
            </a:r>
            <a:endParaRPr lang="en-US" altLang="zh-CN"/>
          </a:p>
          <a:p>
            <a:r>
              <a:rPr lang="en-US" altLang="zh-CN"/>
              <a:t>Train: </a:t>
            </a:r>
            <a:endParaRPr lang="en-US" altLang="zh-CN"/>
          </a:p>
          <a:p>
            <a:pPr lvl="1"/>
            <a:r>
              <a:rPr lang="en-US" altLang="zh-CN"/>
              <a:t>accuracy: 0.739</a:t>
            </a:r>
            <a:endParaRPr lang="en-US" altLang="zh-CN"/>
          </a:p>
          <a:p>
            <a:pPr lvl="1"/>
            <a:r>
              <a:rPr lang="en-US" altLang="zh-CN"/>
              <a:t>IoU (Intersection over Union): 0.378-0.814</a:t>
            </a:r>
            <a:endParaRPr lang="en-US" altLang="zh-CN"/>
          </a:p>
          <a:p>
            <a:pPr lvl="1"/>
            <a:r>
              <a:rPr lang="en-US" altLang="zh-CN"/>
              <a:t>High IoU over dominant classes</a:t>
            </a:r>
            <a:endParaRPr lang="en-US" altLang="zh-CN"/>
          </a:p>
          <a:p>
            <a:pPr lvl="1"/>
            <a:r>
              <a:rPr lang="en-US" altLang="zh-CN"/>
              <a:t>Lower IoU over less dominant classes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SUSTech Dataset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1 GPU NVIDIA GeForce GTX 16</a:t>
            </a:r>
            <a:r>
              <a:rPr lang="en-US" altLang="zh-CN"/>
              <a:t>50</a:t>
            </a:r>
            <a:endParaRPr lang="en-US" altLang="zh-CN"/>
          </a:p>
          <a:p>
            <a:r>
              <a:rPr lang="en-US" altLang="zh-CN"/>
              <a:t>Class map to save resource</a:t>
            </a:r>
            <a:endParaRPr lang="en-US" altLang="zh-CN"/>
          </a:p>
          <a:p>
            <a:r>
              <a:rPr lang="en-US" altLang="zh-CN"/>
              <a:t>Less training data</a:t>
            </a:r>
            <a:endParaRPr lang="en-US" altLang="zh-CN"/>
          </a:p>
        </p:txBody>
      </p:sp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982085"/>
            <a:ext cx="3246120" cy="17532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test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880" y="5104130"/>
            <a:ext cx="3245485" cy="1753870"/>
          </a:xfrm>
          <a:prstGeom prst="rect">
            <a:avLst/>
          </a:prstGeom>
        </p:spPr>
      </p:pic>
      <p:pic>
        <p:nvPicPr>
          <p:cNvPr id="5" name="图片 4" descr="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365" y="3982085"/>
            <a:ext cx="3223260" cy="1611630"/>
          </a:xfrm>
          <a:prstGeom prst="rect">
            <a:avLst/>
          </a:prstGeom>
        </p:spPr>
      </p:pic>
      <p:pic>
        <p:nvPicPr>
          <p:cNvPr id="6" name="图片 5" descr="test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7150" y="5104130"/>
            <a:ext cx="3244850" cy="17532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3970" y="707389"/>
            <a:ext cx="12219940" cy="4825193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1033183" y="5759450"/>
            <a:ext cx="1028700" cy="10204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53483" y="1418921"/>
            <a:ext cx="4681165" cy="1477328"/>
          </a:xfr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V </a:t>
            </a:r>
            <a:b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Haoyu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Wang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52878" y="2763223"/>
            <a:ext cx="72530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Comparison and Discussion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27905"/>
            <a:ext cx="12192000" cy="579755"/>
          </a:xfrm>
        </p:spPr>
        <p:txBody>
          <a:bodyPr anchor="ctr" anchorCtr="0">
            <a:normAutofit/>
          </a:bodyPr>
          <a:lstStyle/>
          <a:p>
            <a:r>
              <a:rPr lang="en-US" altLang="zh-CN" sz="3100" b="1" dirty="0">
                <a:solidFill>
                  <a:srgbClr val="00206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Contribution </a:t>
            </a:r>
            <a:endParaRPr lang="en-US" altLang="zh-CN" sz="3100" b="1" dirty="0">
              <a:solidFill>
                <a:srgbClr val="00206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13970" y="707390"/>
            <a:ext cx="12219940" cy="76200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0811510" y="5556250"/>
            <a:ext cx="1028700" cy="10204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042810" y="1287145"/>
            <a:ext cx="76091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en-US" altLang="zh-CN" b="1" u="sng" dirty="0" err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Haoyu</a:t>
            </a:r>
            <a:r>
              <a:rPr lang="zh-CN" altLang="en-US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Wang</a:t>
            </a:r>
            <a:r>
              <a:rPr lang="zh-CN" altLang="en-US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b="1" u="sng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Survey on 2D semantic segmentation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Construct cityscapes dataset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altLang="zh-CN" b="1" u="sng" dirty="0" err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Zhangjie</a:t>
            </a:r>
            <a:r>
              <a:rPr lang="zh-CN" altLang="en-US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Chen:</a:t>
            </a:r>
            <a:endParaRPr lang="en-US" altLang="zh-CN" b="1" u="sng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Train the model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Conduct evaluations on trained models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Improve model performance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altLang="zh-CN" b="1" u="sng" dirty="0" err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Xudong</a:t>
            </a:r>
            <a:r>
              <a:rPr lang="en-US" altLang="zh-CN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Zhang:</a:t>
            </a:r>
            <a:endParaRPr lang="en-US" altLang="zh-CN" b="1" u="sng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Choose model and estimate memory consumption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Evaluate test performance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Improve model performance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1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u="sng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Yuxuan Li:</a:t>
            </a:r>
            <a:endParaRPr lang="en-US" altLang="zh-CN" b="1" u="sng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Construct self-sampled SUSTech dataset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Data preprocessing for SUSTech dataset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Improve model performance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02295" y="127905"/>
            <a:ext cx="6389370" cy="579755"/>
          </a:xfrm>
        </p:spPr>
        <p:txBody>
          <a:bodyPr anchor="ctr" anchorCtr="0">
            <a:noAutofit/>
          </a:bodyPr>
          <a:lstStyle/>
          <a:p>
            <a:r>
              <a:rPr lang="en-US" altLang="zh-CN" sz="3100" b="1" dirty="0">
                <a:solidFill>
                  <a:srgbClr val="00206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ea"/>
              </a:rPr>
              <a:t>Reference</a:t>
            </a:r>
            <a:endParaRPr lang="en-US" altLang="zh-CN" sz="3100" b="1" dirty="0">
              <a:solidFill>
                <a:srgbClr val="00206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13970" y="707390"/>
            <a:ext cx="12219940" cy="76200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0811510" y="5556250"/>
            <a:ext cx="1028700" cy="102044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42476" y="2058421"/>
            <a:ext cx="930704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[1]  Olaf </a:t>
            </a:r>
            <a:r>
              <a:rPr lang="en-US" altLang="zh-CN" dirty="0" err="1"/>
              <a:t>Ronneberger</a:t>
            </a:r>
            <a:r>
              <a:rPr lang="en-US" altLang="zh-CN" dirty="0"/>
              <a:t>, Philipp Fisher and M. </a:t>
            </a:r>
            <a:r>
              <a:rPr lang="en-US" altLang="zh-CN" dirty="0" err="1"/>
              <a:t>Kozubek</a:t>
            </a:r>
            <a:r>
              <a:rPr lang="en-US" altLang="zh-CN" dirty="0"/>
              <a:t>. U-Net: Convolutional Networks for Biomedical Image Segmentation[J] .</a:t>
            </a:r>
            <a:r>
              <a:rPr lang="en-US" altLang="zh-CN" dirty="0" err="1"/>
              <a:t>arXiv</a:t>
            </a:r>
            <a:r>
              <a:rPr lang="en-US" altLang="zh-CN" dirty="0"/>
              <a:t> e-prints arXiv:1505.04597,2015.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[2]  </a:t>
            </a:r>
            <a:r>
              <a:rPr lang="en-US" altLang="zh-CN" dirty="0" err="1"/>
              <a:t>Prannay</a:t>
            </a:r>
            <a:r>
              <a:rPr lang="en-US" altLang="zh-CN" dirty="0"/>
              <a:t> Khosla, Piotr </a:t>
            </a:r>
            <a:r>
              <a:rPr lang="en-US" altLang="zh-CN" dirty="0" err="1"/>
              <a:t>Teterwak</a:t>
            </a:r>
            <a:r>
              <a:rPr lang="en-US" altLang="zh-CN" dirty="0"/>
              <a:t> and Chen Wang. Supervised Contrastive Learning[J] .</a:t>
            </a:r>
            <a:r>
              <a:rPr lang="en-US" altLang="zh-CN" dirty="0" err="1"/>
              <a:t>arXiv</a:t>
            </a:r>
            <a:r>
              <a:rPr lang="en-US" altLang="zh-CN" dirty="0"/>
              <a:t> e-prints arXiv:2004.11362,2021.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[3]  </a:t>
            </a:r>
            <a:r>
              <a:rPr lang="en-US" altLang="zh-CN" dirty="0" err="1"/>
              <a:t>Xudong</a:t>
            </a:r>
            <a:r>
              <a:rPr lang="en-US" altLang="zh-CN" dirty="0"/>
              <a:t> Wang, Rohit Girdhar, Stella X. Yu, and Ishan Misra. Cut and Learn for Unsupervised Object Detection and Instance Segmentation[J]. </a:t>
            </a:r>
            <a:r>
              <a:rPr lang="en-US" altLang="zh-CN" dirty="0" err="1"/>
              <a:t>arXiv</a:t>
            </a:r>
            <a:r>
              <a:rPr lang="en-US" altLang="zh-CN" dirty="0"/>
              <a:t> pre-prints arXiv:2301.11320,2023.</a:t>
            </a:r>
            <a:endParaRPr lang="en-US" altLang="zh-CN" dirty="0"/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82564" y="2094249"/>
            <a:ext cx="5826868" cy="1006429"/>
          </a:xfrm>
        </p:spPr>
        <p:txBody>
          <a:bodyPr wrap="square">
            <a:spAutoFit/>
          </a:bodyPr>
          <a:lstStyle/>
          <a:p>
            <a:r>
              <a:rPr lang="en-US" altLang="zh-CN" sz="6600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THANK YOU!</a:t>
            </a:r>
            <a:endParaRPr lang="zh-CN" altLang="en-US" sz="6600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0811510" y="5556250"/>
            <a:ext cx="1028700" cy="102044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 flipV="1">
            <a:off x="3113721" y="3024478"/>
            <a:ext cx="5964555" cy="76200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43550" y="127416"/>
            <a:ext cx="1918780" cy="579748"/>
          </a:xfrm>
        </p:spPr>
        <p:txBody>
          <a:bodyPr>
            <a:noAutofit/>
          </a:bodyPr>
          <a:lstStyle/>
          <a:p>
            <a:r>
              <a:rPr lang="en-US" altLang="zh-CN" sz="3100" b="1" dirty="0">
                <a:solidFill>
                  <a:srgbClr val="00206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Outline</a:t>
            </a:r>
            <a:endParaRPr lang="en-US" altLang="zh-CN" sz="3100" b="1" dirty="0">
              <a:solidFill>
                <a:srgbClr val="00206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66054" y="853775"/>
            <a:ext cx="8154991" cy="515044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Background and Motivation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Existing Methods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System up and Problem statement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Proposed Method I and Results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Proposed Method II and Results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Comparison and Discussion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Reference</a:t>
            </a:r>
            <a:endParaRPr lang="en-US" altLang="zh-CN" sz="2400" b="1" dirty="0"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13970" y="707390"/>
            <a:ext cx="12219940" cy="76200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0811510" y="5556250"/>
            <a:ext cx="1028700" cy="102044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3970" y="707389"/>
            <a:ext cx="12219940" cy="4825193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1033183" y="5759450"/>
            <a:ext cx="1028700" cy="10204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077610" y="1642657"/>
            <a:ext cx="4681165" cy="1477328"/>
          </a:xfr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Ⅰ </a:t>
            </a:r>
            <a:b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Xudong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Zhang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2736502"/>
            <a:ext cx="3733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and Motivation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Existing Methods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3970" y="707389"/>
            <a:ext cx="12219940" cy="4825193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1033183" y="5759450"/>
            <a:ext cx="1028700" cy="10204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077610" y="1642657"/>
            <a:ext cx="4681165" cy="1477328"/>
          </a:xfr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Ⅱ </a:t>
            </a:r>
            <a:b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Haoyu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Wang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2736502"/>
            <a:ext cx="437803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System Setup and Problem Statement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3970" y="707389"/>
            <a:ext cx="12219940" cy="4825193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1033183" y="5759450"/>
            <a:ext cx="1028700" cy="10204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53483" y="1418921"/>
            <a:ext cx="4681165" cy="1477328"/>
          </a:xfr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Ⅲ </a:t>
            </a:r>
            <a:b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Zhangjie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Chen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52878" y="2763223"/>
            <a:ext cx="72530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Proposed Method I and Results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3970" y="707389"/>
            <a:ext cx="12219940" cy="4825193"/>
          </a:xfrm>
          <a:prstGeom prst="rect">
            <a:avLst/>
          </a:prstGeom>
          <a:solidFill>
            <a:srgbClr val="002060">
              <a:alpha val="9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校徽"/>
          <p:cNvPicPr>
            <a:picLocks noChangeAspect="1"/>
          </p:cNvPicPr>
          <p:nvPr/>
        </p:nvPicPr>
        <p:blipFill>
          <a:blip r:embed="rId1"/>
          <a:srcRect l="21146" t="9697" r="22583" b="12705"/>
          <a:stretch>
            <a:fillRect/>
          </a:stretch>
        </p:blipFill>
        <p:spPr>
          <a:xfrm>
            <a:off x="11033183" y="5759450"/>
            <a:ext cx="1028700" cy="10204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53483" y="1418921"/>
            <a:ext cx="4681165" cy="1477328"/>
          </a:xfr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IV </a:t>
            </a:r>
            <a:b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Yuxuan  Li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52878" y="2763223"/>
            <a:ext cx="72530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Proposed Method II and Results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commondata" val="eyJoZGlkIjoiY2ZiNDE5MjZkNWNmMWUyNmNmZjQ1ZThkZTcwMmQwMz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Autofit/>
      </a:bodyPr>
      <a:lstStyle>
        <a:defPPr marL="571500" indent="-571500" algn="l">
          <a:lnSpc>
            <a:spcPct val="200000"/>
          </a:lnSpc>
          <a:buFont typeface="Arial" panose="020B0604020202020204" pitchFamily="34" charset="0"/>
          <a:buChar char="•"/>
          <a:defRPr sz="2800" b="1" dirty="0">
            <a:latin typeface="Arial" panose="020B0604020202020204" pitchFamily="34" charset="0"/>
            <a:ea typeface="微软雅黑" panose="020B0503020204020204" pitchFamily="34" charset="-122"/>
            <a:cs typeface="Arial" panose="020B0604020202020204" pitchFamily="34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1887</Words>
  <Application>WPS 演示</Application>
  <PresentationFormat>宽屏</PresentationFormat>
  <Paragraphs>115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Times New Roman</vt:lpstr>
      <vt:lpstr>微软雅黑 Light</vt:lpstr>
      <vt:lpstr>等线</vt:lpstr>
      <vt:lpstr>Arial Unicode MS</vt:lpstr>
      <vt:lpstr>等线 Light</vt:lpstr>
      <vt:lpstr>Calibri</vt:lpstr>
      <vt:lpstr>Office 主题​​</vt:lpstr>
      <vt:lpstr>2D Semantic Segmentation in  SUSTech Scenes</vt:lpstr>
      <vt:lpstr>Outline</vt:lpstr>
      <vt:lpstr>Part Ⅰ  （Xudong Zhang）</vt:lpstr>
      <vt:lpstr>PowerPoint 演示文稿</vt:lpstr>
      <vt:lpstr>Part Ⅱ  （Haoyu Wang）</vt:lpstr>
      <vt:lpstr>PowerPoint 演示文稿</vt:lpstr>
      <vt:lpstr>Part Ⅲ  （Zhangjie Chen）</vt:lpstr>
      <vt:lpstr>PowerPoint 演示文稿</vt:lpstr>
      <vt:lpstr>Part IV  （Yuxuan  Li）</vt:lpstr>
      <vt:lpstr>PowerPoint 演示文稿</vt:lpstr>
      <vt:lpstr>DeepLab</vt:lpstr>
      <vt:lpstr>DeepLab</vt:lpstr>
      <vt:lpstr>PowerPoint 演示文稿</vt:lpstr>
      <vt:lpstr>PowerPoint 演示文稿</vt:lpstr>
      <vt:lpstr>Part V  （Haoyu Wang）</vt:lpstr>
      <vt:lpstr>PowerPoint 演示文稿</vt:lpstr>
      <vt:lpstr>Contribution </vt:lpstr>
      <vt:lpstr>Reference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第一届光学知识竞赛</dc:title>
  <dc:creator>郑金涛</dc:creator>
  <cp:lastModifiedBy>李宇轩</cp:lastModifiedBy>
  <cp:revision>187</cp:revision>
  <dcterms:created xsi:type="dcterms:W3CDTF">2018-03-09T10:15:00Z</dcterms:created>
  <dcterms:modified xsi:type="dcterms:W3CDTF">2024-01-12T18:47:45Z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825A5646FD5A4EFA89F917F8CAA0E89A_13</vt:lpwstr>
  </property>
</Properties>
</file>

<file path=docProps/thumbnail.jpeg>
</file>